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60" r:id="rId3"/>
    <p:sldId id="259" r:id="rId4"/>
    <p:sldId id="261" r:id="rId5"/>
    <p:sldId id="257" r:id="rId6"/>
    <p:sldId id="264" r:id="rId7"/>
    <p:sldId id="265" r:id="rId8"/>
    <p:sldId id="266" r:id="rId9"/>
    <p:sldId id="262" r:id="rId10"/>
    <p:sldId id="263"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06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AD8728-37CB-4BE6-BA09-3E7690EC826A}" type="datetimeFigureOut">
              <a:rPr lang="en-CA" smtClean="0"/>
              <a:t>18/04/2012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7E2F76-A8D6-43BA-8497-1E236B1D2429}" type="slidenum">
              <a:rPr lang="en-CA" smtClean="0"/>
              <a:t>‹#›</a:t>
            </a:fld>
            <a:endParaRPr lang="en-CA"/>
          </a:p>
        </p:txBody>
      </p:sp>
    </p:spTree>
    <p:extLst>
      <p:ext uri="{BB962C8B-B14F-4D97-AF65-F5344CB8AC3E}">
        <p14:creationId xmlns:p14="http://schemas.microsoft.com/office/powerpoint/2010/main" val="3279382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Division is gifting</a:t>
            </a:r>
            <a:r>
              <a:rPr lang="en-CA" baseline="0" dirty="0" smtClean="0"/>
              <a:t> a Divisional coaching program to schools in a three-year plan.</a:t>
            </a:r>
            <a:endParaRPr lang="en-CA" dirty="0"/>
          </a:p>
        </p:txBody>
      </p:sp>
      <p:sp>
        <p:nvSpPr>
          <p:cNvPr id="4" name="Slide Number Placeholder 3"/>
          <p:cNvSpPr>
            <a:spLocks noGrp="1"/>
          </p:cNvSpPr>
          <p:nvPr>
            <p:ph type="sldNum" sz="quarter" idx="10"/>
          </p:nvPr>
        </p:nvSpPr>
        <p:spPr/>
        <p:txBody>
          <a:bodyPr/>
          <a:lstStyle/>
          <a:p>
            <a:fld id="{E77E2F76-A8D6-43BA-8497-1E236B1D2429}" type="slidenum">
              <a:rPr lang="en-CA" smtClean="0"/>
              <a:t>3</a:t>
            </a:fld>
            <a:endParaRPr lang="en-CA"/>
          </a:p>
        </p:txBody>
      </p:sp>
    </p:spTree>
    <p:extLst>
      <p:ext uri="{BB962C8B-B14F-4D97-AF65-F5344CB8AC3E}">
        <p14:creationId xmlns:p14="http://schemas.microsoft.com/office/powerpoint/2010/main" val="568918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Each school serves</a:t>
            </a:r>
            <a:r>
              <a:rPr lang="en-CA" baseline="0" dirty="0" smtClean="0"/>
              <a:t> a different population of students and has its own school culture with unique needs.  Our coaching model will provide coaches with the freedom to serve the students within their schools and to select those supports and services that best respond to the needs of its students.</a:t>
            </a:r>
            <a:endParaRPr lang="en-CA" dirty="0"/>
          </a:p>
        </p:txBody>
      </p:sp>
      <p:sp>
        <p:nvSpPr>
          <p:cNvPr id="4" name="Slide Number Placeholder 3"/>
          <p:cNvSpPr>
            <a:spLocks noGrp="1"/>
          </p:cNvSpPr>
          <p:nvPr>
            <p:ph type="sldNum" sz="quarter" idx="10"/>
          </p:nvPr>
        </p:nvSpPr>
        <p:spPr/>
        <p:txBody>
          <a:bodyPr/>
          <a:lstStyle/>
          <a:p>
            <a:fld id="{E77E2F76-A8D6-43BA-8497-1E236B1D2429}" type="slidenum">
              <a:rPr lang="en-CA" smtClean="0"/>
              <a:t>6</a:t>
            </a:fld>
            <a:endParaRPr lang="en-CA"/>
          </a:p>
        </p:txBody>
      </p:sp>
    </p:spTree>
    <p:extLst>
      <p:ext uri="{BB962C8B-B14F-4D97-AF65-F5344CB8AC3E}">
        <p14:creationId xmlns:p14="http://schemas.microsoft.com/office/powerpoint/2010/main" val="100791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We can’t afford 1 full time coach per school, but will</a:t>
            </a:r>
            <a:r>
              <a:rPr lang="en-CA" baseline="0" dirty="0" smtClean="0"/>
              <a:t> stri</a:t>
            </a:r>
            <a:r>
              <a:rPr lang="en-CA" dirty="0" smtClean="0"/>
              <a:t>ve to find some equitable way of sharing the resources we can afford.  Adding 10 </a:t>
            </a:r>
            <a:r>
              <a:rPr lang="en-CA" dirty="0" err="1" smtClean="0"/>
              <a:t>f.t.e</a:t>
            </a:r>
            <a:r>
              <a:rPr lang="en-CA" dirty="0" smtClean="0"/>
              <a:t>.</a:t>
            </a:r>
            <a:r>
              <a:rPr lang="en-CA" baseline="0" dirty="0" smtClean="0"/>
              <a:t> learning coaches to the division’s staff will provide significant support for teachers in a new and exciting way.</a:t>
            </a:r>
            <a:endParaRPr lang="en-CA" dirty="0"/>
          </a:p>
        </p:txBody>
      </p:sp>
      <p:sp>
        <p:nvSpPr>
          <p:cNvPr id="4" name="Slide Number Placeholder 3"/>
          <p:cNvSpPr>
            <a:spLocks noGrp="1"/>
          </p:cNvSpPr>
          <p:nvPr>
            <p:ph type="sldNum" sz="quarter" idx="10"/>
          </p:nvPr>
        </p:nvSpPr>
        <p:spPr/>
        <p:txBody>
          <a:bodyPr/>
          <a:lstStyle/>
          <a:p>
            <a:fld id="{E77E2F76-A8D6-43BA-8497-1E236B1D2429}" type="slidenum">
              <a:rPr lang="en-CA" smtClean="0"/>
              <a:t>7</a:t>
            </a:fld>
            <a:endParaRPr lang="en-CA"/>
          </a:p>
        </p:txBody>
      </p:sp>
    </p:spTree>
    <p:extLst>
      <p:ext uri="{BB962C8B-B14F-4D97-AF65-F5344CB8AC3E}">
        <p14:creationId xmlns:p14="http://schemas.microsoft.com/office/powerpoint/2010/main" val="4120899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 the next couple of weeks, Learning</a:t>
            </a:r>
            <a:r>
              <a:rPr lang="en-CA" baseline="0" dirty="0" smtClean="0"/>
              <a:t> Services will be articulating the vision, the outcomes, the groups served, etc. as outlined by </a:t>
            </a:r>
            <a:r>
              <a:rPr lang="en-CA" baseline="0" dirty="0" err="1" smtClean="0"/>
              <a:t>Joellen</a:t>
            </a:r>
            <a:r>
              <a:rPr lang="en-CA" baseline="0" dirty="0" smtClean="0"/>
              <a:t> </a:t>
            </a:r>
            <a:r>
              <a:rPr lang="en-CA" baseline="0" dirty="0" err="1" smtClean="0"/>
              <a:t>Killion</a:t>
            </a:r>
            <a:r>
              <a:rPr lang="en-CA" baseline="0" dirty="0" smtClean="0"/>
              <a:t>.</a:t>
            </a:r>
            <a:endParaRPr lang="en-CA" dirty="0"/>
          </a:p>
        </p:txBody>
      </p:sp>
      <p:sp>
        <p:nvSpPr>
          <p:cNvPr id="4" name="Slide Number Placeholder 3"/>
          <p:cNvSpPr>
            <a:spLocks noGrp="1"/>
          </p:cNvSpPr>
          <p:nvPr>
            <p:ph type="sldNum" sz="quarter" idx="10"/>
          </p:nvPr>
        </p:nvSpPr>
        <p:spPr/>
        <p:txBody>
          <a:bodyPr/>
          <a:lstStyle/>
          <a:p>
            <a:fld id="{E77E2F76-A8D6-43BA-8497-1E236B1D2429}" type="slidenum">
              <a:rPr lang="en-CA" smtClean="0"/>
              <a:t>10</a:t>
            </a:fld>
            <a:endParaRPr lang="en-CA"/>
          </a:p>
        </p:txBody>
      </p:sp>
    </p:spTree>
    <p:extLst>
      <p:ext uri="{BB962C8B-B14F-4D97-AF65-F5344CB8AC3E}">
        <p14:creationId xmlns:p14="http://schemas.microsoft.com/office/powerpoint/2010/main" val="746221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Individuals</a:t>
            </a:r>
            <a:r>
              <a:rPr lang="en-CA" baseline="0" dirty="0" smtClean="0"/>
              <a:t> not selected as coaches but who are currently enrolled in the coaching training will be invited to continue their training.  This will build sustainability in our system in terms of personnel and add expertise to our schools.  All professional learning is valuable.</a:t>
            </a:r>
            <a:endParaRPr lang="en-CA" dirty="0"/>
          </a:p>
        </p:txBody>
      </p:sp>
      <p:sp>
        <p:nvSpPr>
          <p:cNvPr id="4" name="Slide Number Placeholder 3"/>
          <p:cNvSpPr>
            <a:spLocks noGrp="1"/>
          </p:cNvSpPr>
          <p:nvPr>
            <p:ph type="sldNum" sz="quarter" idx="10"/>
          </p:nvPr>
        </p:nvSpPr>
        <p:spPr/>
        <p:txBody>
          <a:bodyPr/>
          <a:lstStyle/>
          <a:p>
            <a:fld id="{E77E2F76-A8D6-43BA-8497-1E236B1D2429}" type="slidenum">
              <a:rPr lang="en-CA" smtClean="0"/>
              <a:t>13</a:t>
            </a:fld>
            <a:endParaRPr lang="en-CA"/>
          </a:p>
        </p:txBody>
      </p:sp>
    </p:spTree>
    <p:extLst>
      <p:ext uri="{BB962C8B-B14F-4D97-AF65-F5344CB8AC3E}">
        <p14:creationId xmlns:p14="http://schemas.microsoft.com/office/powerpoint/2010/main" val="1602697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learning</a:t>
            </a:r>
            <a:r>
              <a:rPr lang="en-CA" baseline="0" dirty="0" smtClean="0"/>
              <a:t> coach role does not include an evaluative role, and if the learning coach were an administrator, it would be difficult to separate the roles, particularly for the teachers.</a:t>
            </a:r>
            <a:endParaRPr lang="en-CA" dirty="0"/>
          </a:p>
        </p:txBody>
      </p:sp>
      <p:sp>
        <p:nvSpPr>
          <p:cNvPr id="4" name="Slide Number Placeholder 3"/>
          <p:cNvSpPr>
            <a:spLocks noGrp="1"/>
          </p:cNvSpPr>
          <p:nvPr>
            <p:ph type="sldNum" sz="quarter" idx="10"/>
          </p:nvPr>
        </p:nvSpPr>
        <p:spPr/>
        <p:txBody>
          <a:bodyPr/>
          <a:lstStyle/>
          <a:p>
            <a:fld id="{E77E2F76-A8D6-43BA-8497-1E236B1D2429}" type="slidenum">
              <a:rPr lang="en-CA" smtClean="0"/>
              <a:t>14</a:t>
            </a:fld>
            <a:endParaRPr lang="en-CA"/>
          </a:p>
        </p:txBody>
      </p:sp>
    </p:spTree>
    <p:extLst>
      <p:ext uri="{BB962C8B-B14F-4D97-AF65-F5344CB8AC3E}">
        <p14:creationId xmlns:p14="http://schemas.microsoft.com/office/powerpoint/2010/main" val="3547520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E8A8A5-9AEE-4643-99B0-E75AA65B92A2}" type="datetimeFigureOut">
              <a:rPr lang="en-CA" smtClean="0"/>
              <a:t>18/04/2012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E8A8A5-9AEE-4643-99B0-E75AA65B92A2}" type="datetimeFigureOut">
              <a:rPr lang="en-CA" smtClean="0"/>
              <a:t>18/04/2012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E8A8A5-9AEE-4643-99B0-E75AA65B92A2}" type="datetimeFigureOut">
              <a:rPr lang="en-CA" smtClean="0"/>
              <a:t>18/04/2012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E8A8A5-9AEE-4643-99B0-E75AA65B92A2}" type="datetimeFigureOut">
              <a:rPr lang="en-CA" smtClean="0"/>
              <a:t>18/04/2012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E8A8A5-9AEE-4643-99B0-E75AA65B92A2}" type="datetimeFigureOut">
              <a:rPr lang="en-CA" smtClean="0"/>
              <a:t>18/04/2012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E8A8A5-9AEE-4643-99B0-E75AA65B92A2}" type="datetimeFigureOut">
              <a:rPr lang="en-CA" smtClean="0"/>
              <a:t>18/04/2012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E8A8A5-9AEE-4643-99B0-E75AA65B92A2}" type="datetimeFigureOut">
              <a:rPr lang="en-CA" smtClean="0"/>
              <a:t>18/04/2012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E8A8A5-9AEE-4643-99B0-E75AA65B92A2}" type="datetimeFigureOut">
              <a:rPr lang="en-CA" smtClean="0"/>
              <a:t>18/04/2012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E8A8A5-9AEE-4643-99B0-E75AA65B92A2}" type="datetimeFigureOut">
              <a:rPr lang="en-CA" smtClean="0"/>
              <a:t>18/04/2012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E8A8A5-9AEE-4643-99B0-E75AA65B92A2}" type="datetimeFigureOut">
              <a:rPr lang="en-CA" smtClean="0"/>
              <a:t>18/04/2012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33B77C2-0F8F-4181-B3EA-236DEE1BD5F6}"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E8A8A5-9AEE-4643-99B0-E75AA65B92A2}" type="datetimeFigureOut">
              <a:rPr lang="en-CA" smtClean="0"/>
              <a:t>18/04/2012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33B77C2-0F8F-4181-B3EA-236DEE1BD5F6}" type="slidenum">
              <a:rPr lang="en-CA" smtClean="0"/>
              <a:t>‹#›</a:t>
            </a:fld>
            <a:endParaRPr lang="en-CA"/>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7FE8A8A5-9AEE-4643-99B0-E75AA65B92A2}" type="datetimeFigureOut">
              <a:rPr lang="en-CA" smtClean="0"/>
              <a:t>18/04/2012</a:t>
            </a:fld>
            <a:endParaRPr lang="en-CA"/>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CA"/>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633B77C2-0F8F-4181-B3EA-236DEE1BD5F6}"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psd70lccohort.wikispaces.com/Joellen+Killion+Webinars" TargetMode="External"/><Relationship Id="rId2" Type="http://schemas.openxmlformats.org/officeDocument/2006/relationships/hyperlink" Target="http://psd70lccohort.wikispaces.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CA" sz="4400" b="1" dirty="0" smtClean="0"/>
              <a:t>Learning Coaches</a:t>
            </a:r>
            <a:endParaRPr lang="en-CA" sz="4400" b="1" dirty="0"/>
          </a:p>
        </p:txBody>
      </p:sp>
      <p:sp>
        <p:nvSpPr>
          <p:cNvPr id="3" name="Subtitle 2"/>
          <p:cNvSpPr>
            <a:spLocks noGrp="1"/>
          </p:cNvSpPr>
          <p:nvPr>
            <p:ph type="subTitle" idx="1"/>
          </p:nvPr>
        </p:nvSpPr>
        <p:spPr/>
        <p:txBody>
          <a:bodyPr/>
          <a:lstStyle/>
          <a:p>
            <a:pPr algn="ctr"/>
            <a:r>
              <a:rPr lang="en-CA" b="1" dirty="0" smtClean="0"/>
              <a:t>PSD Implementation Model</a:t>
            </a:r>
          </a:p>
          <a:p>
            <a:pPr algn="ctr"/>
            <a:r>
              <a:rPr lang="en-CA" b="1" dirty="0" smtClean="0"/>
              <a:t>2012-2013</a:t>
            </a:r>
            <a:endParaRPr lang="en-CA" b="1" dirty="0"/>
          </a:p>
        </p:txBody>
      </p:sp>
    </p:spTree>
    <p:extLst>
      <p:ext uri="{BB962C8B-B14F-4D97-AF65-F5344CB8AC3E}">
        <p14:creationId xmlns:p14="http://schemas.microsoft.com/office/powerpoint/2010/main" val="1701864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20688"/>
            <a:ext cx="7125113" cy="924475"/>
          </a:xfrm>
        </p:spPr>
        <p:txBody>
          <a:bodyPr/>
          <a:lstStyle/>
          <a:p>
            <a:r>
              <a:rPr lang="en-CA" sz="3600" b="1" dirty="0" smtClean="0">
                <a:solidFill>
                  <a:schemeClr val="accent5">
                    <a:lumMod val="75000"/>
                  </a:schemeClr>
                </a:solidFill>
              </a:rPr>
              <a:t>Guideline #1:</a:t>
            </a:r>
            <a:endParaRPr lang="en-CA" sz="3600" b="1" dirty="0">
              <a:solidFill>
                <a:schemeClr val="accent5">
                  <a:lumMod val="75000"/>
                </a:schemeClr>
              </a:solidFill>
            </a:endParaRPr>
          </a:p>
        </p:txBody>
      </p:sp>
      <p:sp>
        <p:nvSpPr>
          <p:cNvPr id="3" name="Content Placeholder 2"/>
          <p:cNvSpPr>
            <a:spLocks noGrp="1"/>
          </p:cNvSpPr>
          <p:nvPr>
            <p:ph idx="1"/>
          </p:nvPr>
        </p:nvSpPr>
        <p:spPr/>
        <p:txBody>
          <a:bodyPr>
            <a:normAutofit/>
          </a:bodyPr>
          <a:lstStyle/>
          <a:p>
            <a:pPr marL="0" indent="0">
              <a:buNone/>
            </a:pPr>
            <a:r>
              <a:rPr lang="en-CA" sz="3600" b="1" dirty="0" smtClean="0"/>
              <a:t>Implementation at the school level must align with the Division’s vision and purpose of the coaching program.</a:t>
            </a:r>
            <a:endParaRPr lang="en-CA" sz="3600" b="1" dirty="0"/>
          </a:p>
        </p:txBody>
      </p:sp>
    </p:spTree>
    <p:extLst>
      <p:ext uri="{BB962C8B-B14F-4D97-AF65-F5344CB8AC3E}">
        <p14:creationId xmlns:p14="http://schemas.microsoft.com/office/powerpoint/2010/main" val="742455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b="1" dirty="0" smtClean="0">
                <a:solidFill>
                  <a:schemeClr val="accent5">
                    <a:lumMod val="75000"/>
                  </a:schemeClr>
                </a:solidFill>
              </a:rPr>
              <a:t>Guideline #2:</a:t>
            </a:r>
            <a:endParaRPr lang="en-CA" sz="3600" b="1" dirty="0">
              <a:solidFill>
                <a:schemeClr val="accent5">
                  <a:lumMod val="75000"/>
                </a:schemeClr>
              </a:solidFill>
            </a:endParaRPr>
          </a:p>
        </p:txBody>
      </p:sp>
      <p:sp>
        <p:nvSpPr>
          <p:cNvPr id="3" name="Content Placeholder 2"/>
          <p:cNvSpPr>
            <a:spLocks noGrp="1"/>
          </p:cNvSpPr>
          <p:nvPr>
            <p:ph idx="1"/>
          </p:nvPr>
        </p:nvSpPr>
        <p:spPr/>
        <p:txBody>
          <a:bodyPr/>
          <a:lstStyle/>
          <a:p>
            <a:pPr marL="0" indent="0">
              <a:buNone/>
            </a:pPr>
            <a:r>
              <a:rPr lang="en-CA" sz="3600" b="1" dirty="0"/>
              <a:t>The key contact and learning coach must be different people.</a:t>
            </a:r>
          </a:p>
          <a:p>
            <a:endParaRPr lang="en-CA" dirty="0"/>
          </a:p>
        </p:txBody>
      </p:sp>
    </p:spTree>
    <p:extLst>
      <p:ext uri="{BB962C8B-B14F-4D97-AF65-F5344CB8AC3E}">
        <p14:creationId xmlns:p14="http://schemas.microsoft.com/office/powerpoint/2010/main" val="5457619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b="1" dirty="0" smtClean="0">
                <a:solidFill>
                  <a:schemeClr val="accent5">
                    <a:lumMod val="75000"/>
                  </a:schemeClr>
                </a:solidFill>
              </a:rPr>
              <a:t>Guideline #3:</a:t>
            </a:r>
            <a:endParaRPr lang="en-CA" sz="3600" b="1" dirty="0">
              <a:solidFill>
                <a:schemeClr val="accent5">
                  <a:lumMod val="75000"/>
                </a:schemeClr>
              </a:solidFill>
            </a:endParaRPr>
          </a:p>
        </p:txBody>
      </p:sp>
      <p:sp>
        <p:nvSpPr>
          <p:cNvPr id="3" name="Content Placeholder 2"/>
          <p:cNvSpPr>
            <a:spLocks noGrp="1"/>
          </p:cNvSpPr>
          <p:nvPr>
            <p:ph idx="1"/>
          </p:nvPr>
        </p:nvSpPr>
        <p:spPr/>
        <p:txBody>
          <a:bodyPr>
            <a:normAutofit/>
          </a:bodyPr>
          <a:lstStyle/>
          <a:p>
            <a:pPr marL="0" indent="0">
              <a:buNone/>
            </a:pPr>
            <a:r>
              <a:rPr lang="en-CA" sz="3600" b="1" dirty="0" smtClean="0"/>
              <a:t>The learning coach must be someone who has participated in the learning coach cohort training program.</a:t>
            </a:r>
            <a:endParaRPr lang="en-CA" sz="3600" b="1" dirty="0"/>
          </a:p>
        </p:txBody>
      </p:sp>
    </p:spTree>
    <p:extLst>
      <p:ext uri="{BB962C8B-B14F-4D97-AF65-F5344CB8AC3E}">
        <p14:creationId xmlns:p14="http://schemas.microsoft.com/office/powerpoint/2010/main" val="1344929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b="1" dirty="0" smtClean="0">
                <a:solidFill>
                  <a:schemeClr val="accent5">
                    <a:lumMod val="75000"/>
                  </a:schemeClr>
                </a:solidFill>
              </a:rPr>
              <a:t>Guideline #4:</a:t>
            </a:r>
            <a:endParaRPr lang="en-CA" sz="3600" b="1" dirty="0">
              <a:solidFill>
                <a:schemeClr val="accent5">
                  <a:lumMod val="75000"/>
                </a:schemeClr>
              </a:solidFill>
            </a:endParaRPr>
          </a:p>
        </p:txBody>
      </p:sp>
      <p:sp>
        <p:nvSpPr>
          <p:cNvPr id="3" name="Content Placeholder 2"/>
          <p:cNvSpPr>
            <a:spLocks noGrp="1"/>
          </p:cNvSpPr>
          <p:nvPr>
            <p:ph idx="1"/>
          </p:nvPr>
        </p:nvSpPr>
        <p:spPr/>
        <p:txBody>
          <a:bodyPr>
            <a:normAutofit/>
          </a:bodyPr>
          <a:lstStyle/>
          <a:p>
            <a:pPr marL="0" indent="0">
              <a:buNone/>
            </a:pPr>
            <a:r>
              <a:rPr lang="en-CA" sz="3600" b="1" dirty="0" smtClean="0"/>
              <a:t>Learning coaches will continue to participate in ongoing professional learning through Learning Services.</a:t>
            </a:r>
            <a:endParaRPr lang="en-CA" sz="3600" b="1" dirty="0"/>
          </a:p>
        </p:txBody>
      </p:sp>
    </p:spTree>
    <p:extLst>
      <p:ext uri="{BB962C8B-B14F-4D97-AF65-F5344CB8AC3E}">
        <p14:creationId xmlns:p14="http://schemas.microsoft.com/office/powerpoint/2010/main" val="1940537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b="1" dirty="0" smtClean="0">
                <a:solidFill>
                  <a:schemeClr val="accent5">
                    <a:lumMod val="75000"/>
                  </a:schemeClr>
                </a:solidFill>
              </a:rPr>
              <a:t>Guideline #5:</a:t>
            </a:r>
            <a:endParaRPr lang="en-CA" sz="3600" b="1" dirty="0">
              <a:solidFill>
                <a:schemeClr val="accent5">
                  <a:lumMod val="75000"/>
                </a:schemeClr>
              </a:solidFill>
            </a:endParaRPr>
          </a:p>
        </p:txBody>
      </p:sp>
      <p:sp>
        <p:nvSpPr>
          <p:cNvPr id="3" name="Content Placeholder 2"/>
          <p:cNvSpPr>
            <a:spLocks noGrp="1"/>
          </p:cNvSpPr>
          <p:nvPr>
            <p:ph idx="1"/>
          </p:nvPr>
        </p:nvSpPr>
        <p:spPr/>
        <p:txBody>
          <a:bodyPr>
            <a:normAutofit/>
          </a:bodyPr>
          <a:lstStyle/>
          <a:p>
            <a:pPr marL="0" indent="0">
              <a:buNone/>
            </a:pPr>
            <a:r>
              <a:rPr lang="en-CA" sz="3600" b="1" dirty="0" smtClean="0"/>
              <a:t>The learning coach must not be an administrator. </a:t>
            </a:r>
            <a:endParaRPr lang="en-CA" sz="3600" b="1" dirty="0"/>
          </a:p>
        </p:txBody>
      </p:sp>
    </p:spTree>
    <p:extLst>
      <p:ext uri="{BB962C8B-B14F-4D97-AF65-F5344CB8AC3E}">
        <p14:creationId xmlns:p14="http://schemas.microsoft.com/office/powerpoint/2010/main" val="323148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260649"/>
            <a:ext cx="7125113" cy="1008112"/>
          </a:xfrm>
        </p:spPr>
        <p:txBody>
          <a:bodyPr/>
          <a:lstStyle/>
          <a:p>
            <a:r>
              <a:rPr lang="en-CA" b="1" dirty="0" smtClean="0"/>
              <a:t>Next Steps:</a:t>
            </a:r>
            <a:endParaRPr lang="en-CA" b="1" dirty="0"/>
          </a:p>
        </p:txBody>
      </p:sp>
      <p:sp>
        <p:nvSpPr>
          <p:cNvPr id="3" name="Content Placeholder 2"/>
          <p:cNvSpPr>
            <a:spLocks noGrp="1"/>
          </p:cNvSpPr>
          <p:nvPr>
            <p:ph idx="1"/>
          </p:nvPr>
        </p:nvSpPr>
        <p:spPr>
          <a:xfrm>
            <a:off x="611560" y="1340768"/>
            <a:ext cx="8064896" cy="5517231"/>
          </a:xfrm>
        </p:spPr>
        <p:txBody>
          <a:bodyPr>
            <a:noAutofit/>
          </a:bodyPr>
          <a:lstStyle/>
          <a:p>
            <a:pPr>
              <a:buFont typeface="Wingdings" pitchFamily="2" charset="2"/>
              <a:buChar char="Ø"/>
            </a:pPr>
            <a:r>
              <a:rPr lang="en-CA" sz="2400" b="1" dirty="0" smtClean="0"/>
              <a:t>Determine the  learning coach </a:t>
            </a:r>
            <a:r>
              <a:rPr lang="en-CA" sz="2400" b="1" dirty="0" err="1" smtClean="0"/>
              <a:t>f.t.e</a:t>
            </a:r>
            <a:r>
              <a:rPr lang="en-CA" sz="2400" b="1" dirty="0" smtClean="0"/>
              <a:t>. designation per school.</a:t>
            </a:r>
          </a:p>
          <a:p>
            <a:endParaRPr lang="en-CA" sz="2400" b="1" dirty="0" smtClean="0"/>
          </a:p>
          <a:p>
            <a:pPr>
              <a:buFont typeface="Wingdings" pitchFamily="2" charset="2"/>
              <a:buChar char="Ø"/>
            </a:pPr>
            <a:r>
              <a:rPr lang="en-CA" sz="2400" b="1" dirty="0" smtClean="0"/>
              <a:t>Through conversations at the community school level, principals and senior exec. will determine the most effective way to staff the positions at each school.</a:t>
            </a:r>
          </a:p>
          <a:p>
            <a:pPr lvl="1">
              <a:buFont typeface="Wingdings" pitchFamily="2" charset="2"/>
              <a:buChar char="Ø"/>
            </a:pPr>
            <a:r>
              <a:rPr lang="en-CA" sz="2400" b="1" dirty="0" smtClean="0"/>
              <a:t>E.g. .5 </a:t>
            </a:r>
            <a:r>
              <a:rPr lang="en-CA" sz="2400" b="1" dirty="0" err="1" smtClean="0"/>
              <a:t>f.t.e</a:t>
            </a:r>
            <a:r>
              <a:rPr lang="en-CA" sz="2400" b="1" dirty="0" smtClean="0"/>
              <a:t>. coach and .5 </a:t>
            </a:r>
            <a:r>
              <a:rPr lang="en-CA" sz="2400" b="1" dirty="0" err="1" smtClean="0"/>
              <a:t>f.t.e</a:t>
            </a:r>
            <a:r>
              <a:rPr lang="en-CA" sz="2400" b="1" dirty="0" smtClean="0"/>
              <a:t>. classroom teacher in one school</a:t>
            </a:r>
          </a:p>
          <a:p>
            <a:pPr lvl="1">
              <a:buFont typeface="Wingdings" pitchFamily="2" charset="2"/>
              <a:buChar char="Ø"/>
            </a:pPr>
            <a:r>
              <a:rPr lang="en-CA" sz="2400" b="1" dirty="0" smtClean="0"/>
              <a:t>E.g. full time coach shared between schools</a:t>
            </a:r>
          </a:p>
          <a:p>
            <a:pPr lvl="1">
              <a:buFont typeface="Wingdings" pitchFamily="2" charset="2"/>
              <a:buChar char="Ø"/>
            </a:pPr>
            <a:r>
              <a:rPr lang="en-CA" sz="2400" b="1" dirty="0" smtClean="0"/>
              <a:t>Other?</a:t>
            </a:r>
          </a:p>
        </p:txBody>
      </p:sp>
    </p:spTree>
    <p:extLst>
      <p:ext uri="{BB962C8B-B14F-4D97-AF65-F5344CB8AC3E}">
        <p14:creationId xmlns:p14="http://schemas.microsoft.com/office/powerpoint/2010/main" val="5592551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Next Steps:</a:t>
            </a:r>
            <a:endParaRPr lang="en-CA" b="1" dirty="0"/>
          </a:p>
        </p:txBody>
      </p:sp>
      <p:sp>
        <p:nvSpPr>
          <p:cNvPr id="3" name="Content Placeholder 2"/>
          <p:cNvSpPr>
            <a:spLocks noGrp="1"/>
          </p:cNvSpPr>
          <p:nvPr>
            <p:ph idx="1"/>
          </p:nvPr>
        </p:nvSpPr>
        <p:spPr/>
        <p:txBody>
          <a:bodyPr>
            <a:normAutofit/>
          </a:bodyPr>
          <a:lstStyle/>
          <a:p>
            <a:pPr>
              <a:buFont typeface="Wingdings" pitchFamily="2" charset="2"/>
              <a:buChar char="Ø"/>
            </a:pPr>
            <a:r>
              <a:rPr lang="en-CA" sz="2400" b="1" dirty="0" smtClean="0"/>
              <a:t>Share the vision, goals and expectations with LEAD Team</a:t>
            </a:r>
          </a:p>
          <a:p>
            <a:endParaRPr lang="en-CA" sz="2400" b="1" dirty="0" smtClean="0"/>
          </a:p>
          <a:p>
            <a:pPr>
              <a:buFont typeface="Wingdings" pitchFamily="2" charset="2"/>
              <a:buChar char="Ø"/>
            </a:pPr>
            <a:r>
              <a:rPr lang="en-CA" sz="2400" b="1" dirty="0" smtClean="0"/>
              <a:t>Get staffing in place </a:t>
            </a:r>
          </a:p>
          <a:p>
            <a:endParaRPr lang="en-CA" sz="2400" b="1" dirty="0" smtClean="0"/>
          </a:p>
          <a:p>
            <a:pPr>
              <a:buFont typeface="Wingdings" pitchFamily="2" charset="2"/>
              <a:buChar char="Ø"/>
            </a:pPr>
            <a:r>
              <a:rPr lang="en-CA" sz="2400" b="1" dirty="0" smtClean="0"/>
              <a:t>Communicate the vision, goals and expectations to all staff members, parents and stakeholders </a:t>
            </a:r>
            <a:endParaRPr lang="en-CA" sz="2400" b="1" dirty="0"/>
          </a:p>
        </p:txBody>
      </p:sp>
    </p:spTree>
    <p:extLst>
      <p:ext uri="{BB962C8B-B14F-4D97-AF65-F5344CB8AC3E}">
        <p14:creationId xmlns:p14="http://schemas.microsoft.com/office/powerpoint/2010/main" val="60496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dirty="0" smtClean="0"/>
              <a:t>Learning Coach Roles and Responsibilities</a:t>
            </a:r>
            <a:endParaRPr lang="en-CA" b="1" dirty="0"/>
          </a:p>
        </p:txBody>
      </p:sp>
      <p:sp>
        <p:nvSpPr>
          <p:cNvPr id="3" name="Content Placeholder 2"/>
          <p:cNvSpPr>
            <a:spLocks noGrp="1"/>
          </p:cNvSpPr>
          <p:nvPr>
            <p:ph idx="1"/>
          </p:nvPr>
        </p:nvSpPr>
        <p:spPr>
          <a:xfrm>
            <a:off x="323529" y="1807361"/>
            <a:ext cx="8424936" cy="4051437"/>
          </a:xfrm>
        </p:spPr>
        <p:txBody>
          <a:bodyPr>
            <a:normAutofit/>
          </a:bodyPr>
          <a:lstStyle/>
          <a:p>
            <a:pPr marL="0" indent="0">
              <a:buNone/>
            </a:pPr>
            <a:r>
              <a:rPr lang="en-CA" sz="2400" b="1" dirty="0">
                <a:hlinkClick r:id="rId2"/>
              </a:rPr>
              <a:t>http://psd70lccohort.wikispaces.com</a:t>
            </a:r>
            <a:r>
              <a:rPr lang="en-CA" sz="2400" b="1" dirty="0" smtClean="0">
                <a:hlinkClick r:id="rId2"/>
              </a:rPr>
              <a:t>/</a:t>
            </a:r>
            <a:endParaRPr lang="en-CA" sz="2400" b="1" dirty="0" smtClean="0"/>
          </a:p>
          <a:p>
            <a:pPr marL="0" indent="0">
              <a:buNone/>
            </a:pPr>
            <a:endParaRPr lang="en-CA" sz="2400" b="1" dirty="0"/>
          </a:p>
          <a:p>
            <a:pPr marL="0" indent="0">
              <a:buNone/>
            </a:pPr>
            <a:r>
              <a:rPr lang="en-CA" sz="2400" b="1" dirty="0">
                <a:hlinkClick r:id="rId3"/>
              </a:rPr>
              <a:t>http://</a:t>
            </a:r>
            <a:r>
              <a:rPr lang="en-CA" sz="2400" b="1" dirty="0" smtClean="0">
                <a:hlinkClick r:id="rId3"/>
              </a:rPr>
              <a:t>psd70lccohort.wikispaces.com/Joellen+Killion+Webinars</a:t>
            </a:r>
            <a:r>
              <a:rPr lang="en-CA" sz="2400" b="1" dirty="0" smtClean="0"/>
              <a:t>  </a:t>
            </a:r>
            <a:endParaRPr lang="en-CA" sz="2400" b="1" dirty="0"/>
          </a:p>
        </p:txBody>
      </p:sp>
    </p:spTree>
    <p:extLst>
      <p:ext uri="{BB962C8B-B14F-4D97-AF65-F5344CB8AC3E}">
        <p14:creationId xmlns:p14="http://schemas.microsoft.com/office/powerpoint/2010/main" val="419202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dirty="0" smtClean="0"/>
              <a:t>Questions and Answers</a:t>
            </a:r>
            <a:endParaRPr lang="en-CA" b="1" dirty="0"/>
          </a:p>
        </p:txBody>
      </p:sp>
      <p:pic>
        <p:nvPicPr>
          <p:cNvPr id="1029" name="Picture 5" descr="C:\Users\ekeane\AppData\Local\Microsoft\Windows\Temporary Internet Files\Content.IE5\B3K86WBI\MC90044207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6800" y="2740025"/>
            <a:ext cx="1930400" cy="13779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ekeane\AppData\Local\Microsoft\Windows\Temporary Internet Files\Content.IE5\B3K86WBI\MC90044207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6800" y="2740025"/>
            <a:ext cx="1930400" cy="137795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p:txBody>
          <a:bodyPr/>
          <a:lstStyle/>
          <a:p>
            <a:endParaRPr lang="en-CA" dirty="0"/>
          </a:p>
        </p:txBody>
      </p:sp>
      <p:pic>
        <p:nvPicPr>
          <p:cNvPr id="1032" name="Picture 8" descr="C:\Users\ekeane\AppData\Local\Microsoft\Windows\Temporary Internet Files\Content.IE5\0SCQ8VMK\MC90044149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201651"/>
            <a:ext cx="6696744" cy="5832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385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b="1" dirty="0" smtClean="0"/>
              <a:t>First – the good news!</a:t>
            </a:r>
            <a:endParaRPr lang="en-CA" sz="3600" b="1" dirty="0"/>
          </a:p>
        </p:txBody>
      </p:sp>
      <p:sp>
        <p:nvSpPr>
          <p:cNvPr id="3" name="Content Placeholder 2"/>
          <p:cNvSpPr>
            <a:spLocks noGrp="1"/>
          </p:cNvSpPr>
          <p:nvPr>
            <p:ph idx="1"/>
          </p:nvPr>
        </p:nvSpPr>
        <p:spPr/>
        <p:txBody>
          <a:bodyPr>
            <a:normAutofit/>
          </a:bodyPr>
          <a:lstStyle/>
          <a:p>
            <a:pPr marL="0" indent="0">
              <a:buNone/>
            </a:pPr>
            <a:r>
              <a:rPr lang="en-CA" sz="3200" b="1" dirty="0" smtClean="0"/>
              <a:t>PSD is implementing the learning coach model and has developed a funding process to support it divisionally!</a:t>
            </a:r>
            <a:endParaRPr lang="en-CA" sz="3200" b="1" dirty="0"/>
          </a:p>
        </p:txBody>
      </p:sp>
    </p:spTree>
    <p:extLst>
      <p:ext uri="{BB962C8B-B14F-4D97-AF65-F5344CB8AC3E}">
        <p14:creationId xmlns:p14="http://schemas.microsoft.com/office/powerpoint/2010/main" val="2926848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55576" y="675724"/>
            <a:ext cx="7992888" cy="1097092"/>
          </a:xfrm>
        </p:spPr>
        <p:txBody>
          <a:bodyPr/>
          <a:lstStyle/>
          <a:p>
            <a:pPr algn="ctr"/>
            <a:r>
              <a:rPr lang="en-CA" sz="3600" b="1" dirty="0" smtClean="0"/>
              <a:t> </a:t>
            </a:r>
            <a:r>
              <a:rPr lang="en-CA" b="1" dirty="0" smtClean="0"/>
              <a:t>The Divisional Coaching Program is a gift to our schools!</a:t>
            </a:r>
            <a:endParaRPr lang="en-CA" b="1" dirty="0"/>
          </a:p>
        </p:txBody>
      </p:sp>
      <p:pic>
        <p:nvPicPr>
          <p:cNvPr id="4100" name="Picture 4" descr="C:\Users\ekeane\AppData\Local\Microsoft\Windows\Temporary Internet Files\Content.IE5\6GJIY0HT\MP900175623[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59632" y="1844824"/>
            <a:ext cx="6644472" cy="4248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787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CA" sz="3600" b="1" dirty="0" smtClean="0">
                <a:solidFill>
                  <a:schemeClr val="accent5">
                    <a:lumMod val="50000"/>
                  </a:schemeClr>
                </a:solidFill>
              </a:rPr>
              <a:t>What the research says:</a:t>
            </a:r>
            <a:endParaRPr lang="en-CA" sz="3600" b="1" dirty="0">
              <a:solidFill>
                <a:schemeClr val="accent5">
                  <a:lumMod val="50000"/>
                </a:schemeClr>
              </a:solidFill>
            </a:endParaRPr>
          </a:p>
        </p:txBody>
      </p:sp>
      <p:pic>
        <p:nvPicPr>
          <p:cNvPr id="1026" name="Picture 2" descr="C:\Users\ekeane\AppData\Local\Microsoft\Windows\Temporary Internet Files\Content.IE5\6GJIY0HT\MP900439419[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7" y="1806574"/>
            <a:ext cx="4248472" cy="4718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074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solidFill>
                  <a:schemeClr val="accent5">
                    <a:lumMod val="50000"/>
                  </a:schemeClr>
                </a:solidFill>
              </a:rPr>
              <a:t>Research says that:	</a:t>
            </a:r>
            <a:endParaRPr lang="en-CA" b="1" dirty="0">
              <a:solidFill>
                <a:schemeClr val="accent5">
                  <a:lumMod val="50000"/>
                </a:schemeClr>
              </a:solidFill>
            </a:endParaRPr>
          </a:p>
        </p:txBody>
      </p:sp>
      <p:sp>
        <p:nvSpPr>
          <p:cNvPr id="3" name="Content Placeholder 2"/>
          <p:cNvSpPr>
            <a:spLocks noGrp="1"/>
          </p:cNvSpPr>
          <p:nvPr>
            <p:ph sz="half" idx="1"/>
          </p:nvPr>
        </p:nvSpPr>
        <p:spPr/>
        <p:txBody>
          <a:bodyPr>
            <a:normAutofit fontScale="92500" lnSpcReduction="20000"/>
          </a:bodyPr>
          <a:lstStyle/>
          <a:p>
            <a:pPr marL="0" indent="0">
              <a:buNone/>
            </a:pPr>
            <a:endParaRPr lang="en-CA" sz="3200" b="1" dirty="0"/>
          </a:p>
        </p:txBody>
      </p:sp>
      <p:sp>
        <p:nvSpPr>
          <p:cNvPr id="4" name="Content Placeholder 3"/>
          <p:cNvSpPr>
            <a:spLocks noGrp="1"/>
          </p:cNvSpPr>
          <p:nvPr>
            <p:ph sz="half" idx="2"/>
          </p:nvPr>
        </p:nvSpPr>
        <p:spPr>
          <a:xfrm>
            <a:off x="4663280" y="1628800"/>
            <a:ext cx="3869159" cy="4824535"/>
          </a:xfrm>
        </p:spPr>
        <p:txBody>
          <a:bodyPr>
            <a:normAutofit fontScale="92500" lnSpcReduction="20000"/>
          </a:bodyPr>
          <a:lstStyle/>
          <a:p>
            <a:pPr marL="0" indent="0">
              <a:buNone/>
            </a:pPr>
            <a:r>
              <a:rPr lang="en-CA" sz="2800" b="1" dirty="0" smtClean="0"/>
              <a:t>To be most successful, a learning </a:t>
            </a:r>
            <a:r>
              <a:rPr lang="en-CA" sz="2800" b="1" dirty="0"/>
              <a:t>coach in a school </a:t>
            </a:r>
            <a:r>
              <a:rPr lang="en-CA" sz="2800" b="1" dirty="0" smtClean="0"/>
              <a:t>should </a:t>
            </a:r>
            <a:r>
              <a:rPr lang="en-CA" sz="2800" b="1" dirty="0"/>
              <a:t>be at least </a:t>
            </a:r>
            <a:r>
              <a:rPr lang="en-CA" sz="2800" b="1" dirty="0" smtClean="0"/>
              <a:t>.</a:t>
            </a:r>
            <a:r>
              <a:rPr lang="en-CA" sz="2800" b="1" dirty="0"/>
              <a:t>5 </a:t>
            </a:r>
            <a:r>
              <a:rPr lang="en-CA" sz="2800" b="1" dirty="0" err="1" smtClean="0"/>
              <a:t>f.t.e</a:t>
            </a:r>
            <a:r>
              <a:rPr lang="en-CA" sz="2800" b="1" dirty="0" smtClean="0"/>
              <a:t>. </a:t>
            </a:r>
            <a:r>
              <a:rPr lang="en-CA" sz="2800" b="1" dirty="0"/>
              <a:t>in the learning coach role in order to provide the coach with adequate time to dedicate to the </a:t>
            </a:r>
            <a:r>
              <a:rPr lang="en-CA" sz="2800" b="1" dirty="0" smtClean="0"/>
              <a:t>work and reduce the complication of having many other responsibilities.</a:t>
            </a:r>
            <a:endParaRPr lang="en-CA" sz="2800" b="1" dirty="0"/>
          </a:p>
          <a:p>
            <a:endParaRPr lang="en-CA" dirty="0"/>
          </a:p>
        </p:txBody>
      </p:sp>
      <p:pic>
        <p:nvPicPr>
          <p:cNvPr id="3075" name="Picture 3" descr="C:\Users\ekeane\AppData\Local\Microsoft\Windows\Temporary Internet Files\Content.IE5\RDSK8ECJ\MP90043095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628800"/>
            <a:ext cx="3701662"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625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Divisional Coaching Program</a:t>
            </a:r>
          </a:p>
        </p:txBody>
      </p:sp>
      <p:sp>
        <p:nvSpPr>
          <p:cNvPr id="3" name="Content Placeholder 2"/>
          <p:cNvSpPr>
            <a:spLocks noGrp="1"/>
          </p:cNvSpPr>
          <p:nvPr>
            <p:ph sz="half" idx="1"/>
          </p:nvPr>
        </p:nvSpPr>
        <p:spPr/>
        <p:txBody>
          <a:bodyPr>
            <a:normAutofit/>
          </a:bodyPr>
          <a:lstStyle/>
          <a:p>
            <a:pPr marL="0" indent="0">
              <a:buNone/>
            </a:pPr>
            <a:r>
              <a:rPr lang="en-CA" sz="2800" b="1" dirty="0" smtClean="0"/>
              <a:t>The PSD Divisional Coaching Program recognizes the diversity and complexity of  students that  schools serve</a:t>
            </a:r>
            <a:r>
              <a:rPr lang="en-CA" dirty="0" smtClean="0"/>
              <a:t>.  </a:t>
            </a:r>
            <a:endParaRPr lang="en-CA" dirty="0"/>
          </a:p>
        </p:txBody>
      </p:sp>
      <p:sp>
        <p:nvSpPr>
          <p:cNvPr id="7" name="Content Placeholder 6"/>
          <p:cNvSpPr>
            <a:spLocks noGrp="1"/>
          </p:cNvSpPr>
          <p:nvPr>
            <p:ph sz="half" idx="2"/>
          </p:nvPr>
        </p:nvSpPr>
        <p:spPr/>
        <p:txBody>
          <a:bodyPr>
            <a:normAutofit/>
          </a:bodyPr>
          <a:lstStyle/>
          <a:p>
            <a:endParaRPr lang="en-CA"/>
          </a:p>
        </p:txBody>
      </p:sp>
      <p:pic>
        <p:nvPicPr>
          <p:cNvPr id="6146" name="Picture 2" descr="C:\Users\ekeane\AppData\Local\Microsoft\Windows\Temporary Internet Files\Content.IE5\RDSK8ECJ\MP90043957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628800"/>
            <a:ext cx="3644222"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687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Divisional Coaching Program</a:t>
            </a:r>
          </a:p>
        </p:txBody>
      </p:sp>
      <p:sp>
        <p:nvSpPr>
          <p:cNvPr id="3" name="Content Placeholder 2"/>
          <p:cNvSpPr>
            <a:spLocks noGrp="1"/>
          </p:cNvSpPr>
          <p:nvPr>
            <p:ph sz="half" idx="1"/>
          </p:nvPr>
        </p:nvSpPr>
        <p:spPr/>
        <p:txBody>
          <a:bodyPr>
            <a:normAutofit/>
          </a:bodyPr>
          <a:lstStyle/>
          <a:p>
            <a:pPr marL="0" indent="0">
              <a:buNone/>
            </a:pPr>
            <a:r>
              <a:rPr lang="en-CA" sz="3200" b="1" dirty="0" smtClean="0"/>
              <a:t>10 </a:t>
            </a:r>
            <a:r>
              <a:rPr lang="en-CA" sz="3200" b="1" dirty="0" err="1" smtClean="0"/>
              <a:t>f.t.e</a:t>
            </a:r>
            <a:r>
              <a:rPr lang="en-CA" sz="3200" b="1" dirty="0" smtClean="0"/>
              <a:t>. Learning Coaches to be shared divisionally!</a:t>
            </a:r>
            <a:endParaRPr lang="en-CA" sz="3200" b="1" dirty="0"/>
          </a:p>
        </p:txBody>
      </p:sp>
      <p:pic>
        <p:nvPicPr>
          <p:cNvPr id="5" name="j0214098.wav">
            <a:hlinkClick r:id="" action="ppaction://media"/>
          </p:cNvPr>
          <p:cNvPicPr>
            <a:picLocks noGrp="1" noChangeAspect="1"/>
          </p:cNvPicPr>
          <p:nvPr>
            <p:ph sz="half" idx="2"/>
            <a:audioFile r:link="rId2"/>
            <p:extLst>
              <p:ext uri="{DAA4B4D4-6D71-4841-9C94-3DE7FCFB9230}">
                <p14:media xmlns:p14="http://schemas.microsoft.com/office/powerpoint/2010/main" r:embed="rId1"/>
              </p:ext>
            </p:extLst>
          </p:nvPr>
        </p:nvPicPr>
        <p:blipFill>
          <a:blip r:embed="rId5"/>
          <a:stretch>
            <a:fillRect/>
          </a:stretch>
        </p:blipFill>
        <p:spPr>
          <a:xfrm>
            <a:off x="6084168" y="5157192"/>
            <a:ext cx="609600" cy="609600"/>
          </a:xfrm>
        </p:spPr>
      </p:pic>
      <p:pic>
        <p:nvPicPr>
          <p:cNvPr id="7171" name="Picture 3" descr="C:\Users\ekeane\AppData\Local\Microsoft\Windows\Temporary Internet Files\Content.IE5\0SCQ8VMK\MC900288974[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32562" y="2276872"/>
            <a:ext cx="3855903"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81562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4"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Divisional Coaching Program</a:t>
            </a:r>
          </a:p>
        </p:txBody>
      </p:sp>
      <p:sp>
        <p:nvSpPr>
          <p:cNvPr id="4" name="Content Placeholder 3"/>
          <p:cNvSpPr>
            <a:spLocks noGrp="1"/>
          </p:cNvSpPr>
          <p:nvPr>
            <p:ph sz="half" idx="2"/>
          </p:nvPr>
        </p:nvSpPr>
        <p:spPr/>
        <p:txBody>
          <a:bodyPr>
            <a:noAutofit/>
          </a:bodyPr>
          <a:lstStyle/>
          <a:p>
            <a:pPr marL="0" indent="0">
              <a:buNone/>
            </a:pPr>
            <a:r>
              <a:rPr lang="en-CA" sz="2400" b="1" dirty="0"/>
              <a:t>The Division is planning to support the Coaching Program for three years. </a:t>
            </a:r>
            <a:endParaRPr lang="en-CA" sz="2400" b="1" dirty="0" smtClean="0"/>
          </a:p>
          <a:p>
            <a:pPr marL="0" indent="0">
              <a:buNone/>
            </a:pPr>
            <a:r>
              <a:rPr lang="en-CA" sz="2400" b="1" dirty="0" smtClean="0"/>
              <a:t> </a:t>
            </a:r>
            <a:endParaRPr lang="en-CA" sz="2400" b="1" dirty="0"/>
          </a:p>
          <a:p>
            <a:pPr marL="0" indent="0">
              <a:buNone/>
            </a:pPr>
            <a:r>
              <a:rPr lang="en-CA" sz="2400" b="1" dirty="0"/>
              <a:t>Efforts will be made to work toward sustainability.</a:t>
            </a:r>
          </a:p>
          <a:p>
            <a:endParaRPr lang="en-CA" sz="2400" dirty="0"/>
          </a:p>
        </p:txBody>
      </p:sp>
      <p:pic>
        <p:nvPicPr>
          <p:cNvPr id="8194" name="Picture 2" descr="C:\Users\ekeane\AppData\Local\Microsoft\Windows\Temporary Internet Files\Content.IE5\0SCQ8VMK\MC900439847[1].wmf"/>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15846" y="2132856"/>
            <a:ext cx="3856154" cy="3240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829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9442" y="446087"/>
            <a:ext cx="7667014" cy="1185861"/>
          </a:xfrm>
        </p:spPr>
        <p:txBody>
          <a:bodyPr/>
          <a:lstStyle/>
          <a:p>
            <a:pPr algn="ctr"/>
            <a:r>
              <a:rPr lang="en-CA" sz="3200" b="1" dirty="0" smtClean="0"/>
              <a:t>Divisional Coaching Program</a:t>
            </a:r>
            <a:endParaRPr lang="en-CA" sz="3200" b="1" dirty="0"/>
          </a:p>
        </p:txBody>
      </p:sp>
      <p:sp>
        <p:nvSpPr>
          <p:cNvPr id="6" name="Text Placeholder 5"/>
          <p:cNvSpPr>
            <a:spLocks noGrp="1"/>
          </p:cNvSpPr>
          <p:nvPr>
            <p:ph type="body" sz="half" idx="2"/>
          </p:nvPr>
        </p:nvSpPr>
        <p:spPr>
          <a:xfrm>
            <a:off x="1009442" y="1916832"/>
            <a:ext cx="2660650" cy="3944216"/>
          </a:xfrm>
        </p:spPr>
        <p:txBody>
          <a:bodyPr>
            <a:normAutofit/>
          </a:bodyPr>
          <a:lstStyle/>
          <a:p>
            <a:endParaRPr lang="en-CA" dirty="0"/>
          </a:p>
          <a:p>
            <a:r>
              <a:rPr lang="en-CA" sz="3200" b="1" dirty="0" smtClean="0">
                <a:solidFill>
                  <a:schemeClr val="accent5">
                    <a:lumMod val="50000"/>
                  </a:schemeClr>
                </a:solidFill>
              </a:rPr>
              <a:t>Guidelines will help us to ensure success for everyone!</a:t>
            </a:r>
            <a:endParaRPr lang="en-CA" sz="3200" b="1" dirty="0">
              <a:solidFill>
                <a:schemeClr val="accent5">
                  <a:lumMod val="50000"/>
                </a:schemeClr>
              </a:solidFill>
            </a:endParaRPr>
          </a:p>
        </p:txBody>
      </p:sp>
      <p:pic>
        <p:nvPicPr>
          <p:cNvPr id="5122" name="Picture 2" descr="C:\Users\ekeane\AppData\Local\Microsoft\Windows\Temporary Internet Files\Content.IE5\6GJIY0HT\MC900039006[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919764" y="2161902"/>
            <a:ext cx="3612676" cy="3499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72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205</TotalTime>
  <Words>604</Words>
  <Application>Microsoft Office PowerPoint</Application>
  <PresentationFormat>On-screen Show (4:3)</PresentationFormat>
  <Paragraphs>60</Paragraphs>
  <Slides>18</Slides>
  <Notes>6</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Spring</vt:lpstr>
      <vt:lpstr>Learning Coaches</vt:lpstr>
      <vt:lpstr>First – the good news!</vt:lpstr>
      <vt:lpstr> The Divisional Coaching Program is a gift to our schools!</vt:lpstr>
      <vt:lpstr>What the research says:</vt:lpstr>
      <vt:lpstr>Research says that: </vt:lpstr>
      <vt:lpstr>Divisional Coaching Program</vt:lpstr>
      <vt:lpstr>Divisional Coaching Program</vt:lpstr>
      <vt:lpstr>Divisional Coaching Program</vt:lpstr>
      <vt:lpstr>Divisional Coaching Program</vt:lpstr>
      <vt:lpstr>Guideline #1:</vt:lpstr>
      <vt:lpstr>Guideline #2:</vt:lpstr>
      <vt:lpstr>Guideline #3:</vt:lpstr>
      <vt:lpstr>Guideline #4:</vt:lpstr>
      <vt:lpstr>Guideline #5:</vt:lpstr>
      <vt:lpstr>Next Steps:</vt:lpstr>
      <vt:lpstr>Next Steps:</vt:lpstr>
      <vt:lpstr>Learning Coach Roles and Responsibilities</vt:lpstr>
      <vt:lpstr>Questions and Answers</vt:lpstr>
    </vt:vector>
  </TitlesOfParts>
  <Company>PSD70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Coaches</dc:title>
  <dc:creator>ekeane</dc:creator>
  <cp:lastModifiedBy>ekeane</cp:lastModifiedBy>
  <cp:revision>18</cp:revision>
  <dcterms:created xsi:type="dcterms:W3CDTF">2012-04-13T20:57:20Z</dcterms:created>
  <dcterms:modified xsi:type="dcterms:W3CDTF">2012-04-18T19:07:28Z</dcterms:modified>
</cp:coreProperties>
</file>